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sldIdLst>
    <p:sldId id="289" r:id="rId3"/>
    <p:sldId id="305" r:id="rId4"/>
    <p:sldId id="306" r:id="rId5"/>
    <p:sldId id="321" r:id="rId6"/>
    <p:sldId id="307" r:id="rId7"/>
    <p:sldId id="308" r:id="rId8"/>
    <p:sldId id="309" r:id="rId9"/>
    <p:sldId id="311" r:id="rId10"/>
    <p:sldId id="320" r:id="rId11"/>
    <p:sldId id="322" r:id="rId12"/>
    <p:sldId id="312" r:id="rId13"/>
    <p:sldId id="323" r:id="rId14"/>
    <p:sldId id="313" r:id="rId15"/>
    <p:sldId id="315" r:id="rId16"/>
    <p:sldId id="316" r:id="rId17"/>
    <p:sldId id="317" r:id="rId18"/>
    <p:sldId id="318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Tresso" initials="ST" lastIdx="3" clrIdx="0">
    <p:extLst>
      <p:ext uri="{19B8F6BF-5375-455C-9EA6-DF929625EA0E}">
        <p15:presenceInfo xmlns:p15="http://schemas.microsoft.com/office/powerpoint/2012/main" userId="S::stresso@murphyepson.com::5198560e-5063-4938-92a5-7c2323b5b9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FF6600"/>
    <a:srgbClr val="FFDA00"/>
    <a:srgbClr val="82BC00"/>
    <a:srgbClr val="008B5F"/>
    <a:srgbClr val="00539B"/>
    <a:srgbClr val="00FF00"/>
    <a:srgbClr val="003399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578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30T23:33:26.474" idx="1">
    <p:pos x="10" y="10"/>
    <p:text>New map</p:text>
    <p:extLst>
      <p:ext uri="{C676402C-5697-4E1C-873F-D02D1690AC5C}">
        <p15:threadingInfo xmlns:p15="http://schemas.microsoft.com/office/powerpoint/2012/main" timeZoneBias="240"/>
      </p:ext>
    </p:extLst>
  </p:cm>
  <p:cm authorId="1" dt="2021-05-06T14:23:38.381" idx="3">
    <p:pos x="10" y="106"/>
    <p:text>Make the question marks "floating" in the blue areas, not at the end of the names. The client wants them to illustrate that there is not a formal site plan yet</p:text>
    <p:extLst>
      <p:ext uri="{C676402C-5697-4E1C-873F-D02D1690AC5C}">
        <p15:threadingInfo xmlns:p15="http://schemas.microsoft.com/office/powerpoint/2012/main" timeZoneBias="240">
          <p15:parentCm authorId="1" idx="1"/>
        </p15:threadingInfo>
      </p:ext>
    </p:extLst>
  </p:cm>
  <p:cm authorId="1" dt="2021-05-06T14:22:37.254" idx="2">
    <p:pos x="106" y="106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3EEB0-044C-BA4D-AEE7-C21E1745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574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54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A63A6-51FE-0148-9C88-B7431145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C2B3CB-2D58-BC4D-A128-EBCFEE0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8812F-514B-014A-BEAC-081C27ED651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116E5B-5904-914C-A9A4-D029DEEA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305036-C909-8F40-991E-DE0B4808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772C-5DAC-DC4C-AD11-F24B1140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A6868-9181-F04F-B677-CF191D98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A4A088-117E-7744-BC25-28687EE94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E18182-FED1-2C42-9B4A-B13089C1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245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64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AB605DC-F404-4D48-881B-BC0245958B78}"/>
              </a:ext>
            </a:extLst>
          </p:cNvPr>
          <p:cNvSpPr/>
          <p:nvPr userDrawn="1"/>
        </p:nvSpPr>
        <p:spPr>
          <a:xfrm>
            <a:off x="381965" y="5312780"/>
            <a:ext cx="3020992" cy="144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0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39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B9133-A757-4746-AEA2-BE64D3CC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5510C-FB68-6147-B8F5-5ADD942A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736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D55D27-6760-E54D-93A4-731F27B16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73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856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A63A6-51FE-0148-9C88-B7431145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C2B3CB-2D58-BC4D-A128-EBCFEE08C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38812F-514B-014A-BEAC-081C27ED6510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116E5B-5904-914C-A9A4-D029DEEA5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9305036-C909-8F40-991E-DE0B48088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5772C-5DAC-DC4C-AD11-F24B1140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A6868-9181-F04F-B677-CF191D982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A4A088-117E-7744-BC25-28687EE948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3813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E18182-FED1-2C42-9B4A-B13089C1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743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2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5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02DAEF-2034-714B-9A5F-8897C7D0FE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24A7060A-868F-4140-A389-21DCE20AE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252" y="1378917"/>
            <a:ext cx="10094844" cy="205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58235784-7986-FE4B-AB28-CBB4DACE3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274" y="5944943"/>
            <a:ext cx="1294890" cy="44766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9D1F6B8B-D6E8-BD4D-96E6-44EE7E976F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59" y="5904250"/>
            <a:ext cx="2083149" cy="5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74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CFFC-0708-F74E-AF38-FABFC0BD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3EEB0-044C-BA4D-AEE7-C21E1745E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357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2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B9133-A757-4746-AEA2-BE64D3CC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35510C-FB68-6147-B8F5-5ADD942A9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8736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D55D27-6760-E54D-93A4-731F27B16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28736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0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5092A08-283E-974D-95B7-3833F8C360A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44C0BE-FA09-544F-B73E-1A92355C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241EA-B79E-1A49-AA2D-BB465360A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296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BBFEA111-A7D3-3A4A-AE19-86C70848A9B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7274" y="5944943"/>
            <a:ext cx="1294890" cy="447668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832ED719-6803-694D-87D5-14356766138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259" y="5904250"/>
            <a:ext cx="2083149" cy="52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4" r:id="rId2"/>
    <p:sldLayoutId id="2147483676" r:id="rId3"/>
    <p:sldLayoutId id="2147483678" r:id="rId4"/>
    <p:sldLayoutId id="2147483681" r:id="rId5"/>
    <p:sldLayoutId id="214748367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B5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39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AFE443A-701E-784A-BF60-C8F3D1A1C8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44C0BE-FA09-544F-B73E-1A92355C5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241EA-B79E-1A49-AA2D-BB465360A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40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530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8B5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539A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39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pdsports.org/communitysportspark" TargetMode="External"/><Relationship Id="rId2" Type="http://schemas.openxmlformats.org/officeDocument/2006/relationships/hyperlink" Target="http://bit.ly/ccspsurvey21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76273-815E-E148-B2C4-B364208F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Columbus Community </a:t>
            </a:r>
            <a:br>
              <a:rPr lang="en-US" dirty="0"/>
            </a:br>
            <a:r>
              <a:rPr lang="en-US" dirty="0"/>
              <a:t>Sports Park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032DAC-DFF4-3140-979F-8DC7D3EF76B3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Organized Sports Program Spaces – </a:t>
            </a:r>
            <a:br>
              <a:rPr lang="en-US" dirty="0"/>
            </a:br>
            <a:r>
              <a:rPr lang="en-US" u="sng" dirty="0"/>
              <a:t>COULD</a:t>
            </a:r>
            <a:r>
              <a:rPr lang="en-US" dirty="0"/>
              <a:t> Include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7FA30A59-91F2-B74E-91AC-B15EBF7F6C62}"/>
              </a:ext>
            </a:extLst>
          </p:cNvPr>
          <p:cNvSpPr txBox="1">
            <a:spLocks/>
          </p:cNvSpPr>
          <p:nvPr/>
        </p:nvSpPr>
        <p:spPr>
          <a:xfrm>
            <a:off x="906487" y="1843914"/>
            <a:ext cx="4864100" cy="343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Outdoor, covered pickleball courts</a:t>
            </a:r>
          </a:p>
          <a:p>
            <a:pPr lvl="0"/>
            <a:r>
              <a:rPr lang="en-US" dirty="0"/>
              <a:t>Concessions area</a:t>
            </a:r>
          </a:p>
          <a:p>
            <a:r>
              <a:rPr lang="en-US" dirty="0"/>
              <a:t>Tournament-level synthetic turf field(s)</a:t>
            </a:r>
          </a:p>
        </p:txBody>
      </p:sp>
      <p:pic>
        <p:nvPicPr>
          <p:cNvPr id="11" name="Picture 10" descr="A picture containing text, outdoor&#10;&#10;Description automatically generated">
            <a:extLst>
              <a:ext uri="{FF2B5EF4-FFF2-40B4-BE49-F238E27FC236}">
                <a16:creationId xmlns:a16="http://schemas.microsoft.com/office/drawing/2014/main" xmlns="" id="{DC0BFD05-D6B5-6A42-951A-F69D3AE63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6507" y="4906477"/>
            <a:ext cx="2189934" cy="1524679"/>
          </a:xfrm>
          <a:prstGeom prst="rect">
            <a:avLst/>
          </a:prstGeom>
        </p:spPr>
      </p:pic>
      <p:pic>
        <p:nvPicPr>
          <p:cNvPr id="13" name="Picture 12" descr="A football field with a goal in the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77D7DB33-387A-E943-92F9-4376A00F4E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1630" y="4906477"/>
            <a:ext cx="2368116" cy="1524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4CA453-6F58-BE49-99B7-1077172D66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630" y="1690688"/>
            <a:ext cx="4734811" cy="30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21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Sports and Community Park Spaces – </a:t>
            </a:r>
            <a:r>
              <a:rPr lang="en-US" u="sng" dirty="0"/>
              <a:t>COULD</a:t>
            </a:r>
            <a:r>
              <a:rPr lang="en-US" dirty="0"/>
              <a:t> Include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DE668A-C481-0E4B-8991-09AD78A6F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0000" cy="303574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Mixed-use grass field(s)</a:t>
            </a:r>
          </a:p>
          <a:p>
            <a:pPr lvl="0"/>
            <a:r>
              <a:rPr lang="en-US" dirty="0"/>
              <a:t>Basketball courts</a:t>
            </a:r>
          </a:p>
          <a:p>
            <a:r>
              <a:rPr lang="en-US" dirty="0"/>
              <a:t>Additional green space – outdoor courtyard, open shelters and picnic tables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7A3055-6825-5445-A706-4B0E815810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825" y="4432364"/>
            <a:ext cx="2479475" cy="1831690"/>
          </a:xfrm>
          <a:prstGeom prst="rect">
            <a:avLst/>
          </a:prstGeom>
        </p:spPr>
      </p:pic>
      <p:pic>
        <p:nvPicPr>
          <p:cNvPr id="7" name="Picture 4" descr="Columbus Recreation and Parks Basketball">
            <a:extLst>
              <a:ext uri="{FF2B5EF4-FFF2-40B4-BE49-F238E27FC236}">
                <a16:creationId xmlns:a16="http://schemas.microsoft.com/office/drawing/2014/main" xmlns="" id="{0DAA7B45-1108-514C-94A6-7698114B3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3855" y="4429824"/>
            <a:ext cx="2847208" cy="183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grass, sky, outdoor, building&#10;&#10;Description automatically generated">
            <a:extLst>
              <a:ext uri="{FF2B5EF4-FFF2-40B4-BE49-F238E27FC236}">
                <a16:creationId xmlns:a16="http://schemas.microsoft.com/office/drawing/2014/main" xmlns="" id="{06A3840F-003B-DE41-A9A9-1805DE8A7B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114" y="1536403"/>
            <a:ext cx="5487186" cy="271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Sports and Community Park Spaces – </a:t>
            </a:r>
            <a:r>
              <a:rPr lang="en-US" u="sng" dirty="0"/>
              <a:t>COULD</a:t>
            </a:r>
            <a:r>
              <a:rPr lang="en-US" dirty="0"/>
              <a:t> Include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560A4A93-F573-F146-ADE9-E1A1962C4FB5}"/>
              </a:ext>
            </a:extLst>
          </p:cNvPr>
          <p:cNvSpPr txBox="1">
            <a:spLocks/>
          </p:cNvSpPr>
          <p:nvPr/>
        </p:nvSpPr>
        <p:spPr>
          <a:xfrm>
            <a:off x="930243" y="2005806"/>
            <a:ext cx="4864100" cy="3432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39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Walking and bicycling trails, with exercise stations </a:t>
            </a:r>
          </a:p>
          <a:p>
            <a:r>
              <a:rPr lang="en-US" dirty="0"/>
              <a:t>Playground and/or splash pad</a:t>
            </a:r>
          </a:p>
          <a:p>
            <a:r>
              <a:rPr lang="en-US" dirty="0"/>
              <a:t>Skate park</a:t>
            </a:r>
          </a:p>
        </p:txBody>
      </p:sp>
      <p:pic>
        <p:nvPicPr>
          <p:cNvPr id="9" name="Picture 8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xmlns="" id="{3947B68C-13BF-3A4D-BF06-2917AC800D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4836797"/>
            <a:ext cx="2391237" cy="1692654"/>
          </a:xfrm>
          <a:prstGeom prst="rect">
            <a:avLst/>
          </a:prstGeom>
        </p:spPr>
      </p:pic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EE7D2422-9C48-4549-A58D-16EF27A2B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83184"/>
            <a:ext cx="5095411" cy="3095595"/>
          </a:xfrm>
          <a:prstGeom prst="rect">
            <a:avLst/>
          </a:prstGeom>
        </p:spPr>
      </p:pic>
      <p:pic>
        <p:nvPicPr>
          <p:cNvPr id="13" name="Picture 12" descr="A person doing a trick on a skateboard&#10;&#10;Description automatically generated with medium confidence">
            <a:extLst>
              <a:ext uri="{FF2B5EF4-FFF2-40B4-BE49-F238E27FC236}">
                <a16:creationId xmlns:a16="http://schemas.microsoft.com/office/drawing/2014/main" xmlns="" id="{CF372DED-D178-4148-BAA5-69E8C98D76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3705" y="4836797"/>
            <a:ext cx="2547706" cy="16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9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915400" cy="287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Outreach and Engagement: Presentations</a:t>
            </a:r>
          </a:p>
          <a:p>
            <a:pPr lvl="0"/>
            <a:r>
              <a:rPr lang="en-US" dirty="0"/>
              <a:t>Commissions, civic association</a:t>
            </a:r>
          </a:p>
          <a:p>
            <a:pPr lvl="0"/>
            <a:r>
              <a:rPr lang="en-US" dirty="0"/>
              <a:t>Faith leaders</a:t>
            </a:r>
          </a:p>
          <a:p>
            <a:pPr lvl="0"/>
            <a:r>
              <a:rPr lang="en-US" dirty="0"/>
              <a:t>Area non-profits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5B475D-C2D3-DC44-B56F-C10383A1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425" y="2349062"/>
            <a:ext cx="3067050" cy="18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1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Feedback on Project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0645"/>
            <a:ext cx="8915400" cy="340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Survey to Residents, Promote via:</a:t>
            </a:r>
          </a:p>
          <a:p>
            <a:pPr lvl="0"/>
            <a:r>
              <a:rPr lang="en-US" dirty="0"/>
              <a:t>CRPD Sports and CRP social media</a:t>
            </a:r>
          </a:p>
          <a:p>
            <a:r>
              <a:rPr lang="en-US" dirty="0"/>
              <a:t>CRPD Sports and CRP emails</a:t>
            </a:r>
          </a:p>
          <a:p>
            <a:r>
              <a:rPr lang="en-US" dirty="0"/>
              <a:t>CRPD Sports website</a:t>
            </a:r>
          </a:p>
          <a:p>
            <a:r>
              <a:rPr lang="en-US" dirty="0"/>
              <a:t>Earned media</a:t>
            </a:r>
          </a:p>
          <a:p>
            <a:r>
              <a:rPr lang="en-US" dirty="0"/>
              <a:t>Shared materials – presentation groups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D5F674-8D61-CB40-A3D6-66622DD84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338" y="2244725"/>
            <a:ext cx="248113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6200" cy="287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Initial Key Dates</a:t>
            </a:r>
          </a:p>
          <a:p>
            <a:pPr lvl="0"/>
            <a:r>
              <a:rPr lang="en-US" dirty="0"/>
              <a:t>Community outreach, engagement meetings: May-June</a:t>
            </a:r>
          </a:p>
          <a:p>
            <a:pPr lvl="0"/>
            <a:r>
              <a:rPr lang="en-US" dirty="0"/>
              <a:t>Survey open for at least 30 days</a:t>
            </a:r>
          </a:p>
          <a:p>
            <a:pPr lvl="0"/>
            <a:r>
              <a:rPr lang="en-US" dirty="0"/>
              <a:t>Report back on survey results and next steps in summer</a:t>
            </a:r>
          </a:p>
          <a:p>
            <a:pPr lvl="0"/>
            <a:r>
              <a:rPr lang="en-US" dirty="0"/>
              <a:t>Sports Park construction process will be 18-24 months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DEC8B5-DC68-1247-9BAF-48E0278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264" y="2345012"/>
            <a:ext cx="1843088" cy="190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3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6200" cy="28736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800" b="1" dirty="0"/>
              <a:t>Questions?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3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6200" cy="2873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Next Steps</a:t>
            </a:r>
          </a:p>
          <a:p>
            <a:pPr lvl="0"/>
            <a:r>
              <a:rPr lang="en-US" dirty="0"/>
              <a:t>Take the survey: </a:t>
            </a:r>
            <a:r>
              <a:rPr lang="en-US" u="sng" dirty="0">
                <a:hlinkClick r:id="rId2"/>
              </a:rPr>
              <a:t>http://bit.ly/ccspsurvey21</a:t>
            </a:r>
            <a:endParaRPr lang="en-US" dirty="0"/>
          </a:p>
          <a:p>
            <a:pPr lvl="0"/>
            <a:r>
              <a:rPr lang="en-US" dirty="0"/>
              <a:t>Get updates (LIVE SOON): </a:t>
            </a:r>
            <a:r>
              <a:rPr lang="en-US" dirty="0">
                <a:hlinkClick r:id="rId3"/>
              </a:rPr>
              <a:t>crpdsports.org/communitysportspark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45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36200" cy="28736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800" b="1"/>
              <a:t>Thank you! </a:t>
            </a:r>
            <a:endParaRPr lang="en-US" sz="4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8B484-AD2F-DE41-B934-32CE723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750AC-C4E2-4E41-AAC2-5A0D77C3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Overview — Purpose &amp; Need</a:t>
            </a:r>
          </a:p>
          <a:p>
            <a:pPr lvl="1"/>
            <a:r>
              <a:rPr lang="en-US" sz="2800" dirty="0"/>
              <a:t>Create park and recreation space around the Historic Crew Stadium and adjacent to the Ohio State Fairgrounds </a:t>
            </a:r>
          </a:p>
          <a:p>
            <a:pPr lvl="1"/>
            <a:r>
              <a:rPr lang="en-US" sz="2800" dirty="0"/>
              <a:t>Benefit neighborhoods, the City and the region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5B047D-3C4C-6C44-A865-2F138D70206B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2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8B484-AD2F-DE41-B934-32CE723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750AC-C4E2-4E41-AAC2-5A0D77C3D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Geography</a:t>
            </a:r>
          </a:p>
          <a:p>
            <a:r>
              <a:rPr lang="en-US" sz="2800" dirty="0"/>
              <a:t>Near-northeast side of Columbus, along Interstate 71, between East 17</a:t>
            </a:r>
            <a:r>
              <a:rPr lang="en-US" sz="2800" baseline="30000" dirty="0"/>
              <a:t>th</a:t>
            </a:r>
            <a:r>
              <a:rPr lang="en-US" sz="2800" dirty="0"/>
              <a:t> Avenue and Hudson Street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5B047D-3C4C-6C44-A865-2F138D70206B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5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8B484-AD2F-DE41-B934-32CE723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750AC-C4E2-4E41-AAC2-5A0D77C3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2412" cy="3288816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Geography — </a:t>
            </a:r>
            <a:br>
              <a:rPr lang="en-US" sz="3600" b="1" dirty="0"/>
            </a:br>
            <a:r>
              <a:rPr lang="en-US" sz="3600" b="1" dirty="0"/>
              <a:t>25 acres</a:t>
            </a:r>
          </a:p>
          <a:p>
            <a:pPr lvl="1"/>
            <a:r>
              <a:rPr lang="en-US" sz="2800" dirty="0"/>
              <a:t>“West” campus – </a:t>
            </a:r>
            <a:br>
              <a:rPr lang="en-US" sz="2800" dirty="0"/>
            </a:br>
            <a:r>
              <a:rPr lang="en-US" sz="2800" dirty="0"/>
              <a:t>17 acres</a:t>
            </a:r>
          </a:p>
          <a:p>
            <a:pPr lvl="1"/>
            <a:r>
              <a:rPr lang="en-US" sz="2800" dirty="0"/>
              <a:t>“East” campus – </a:t>
            </a:r>
            <a:br>
              <a:rPr lang="en-US" sz="2800" dirty="0"/>
            </a:br>
            <a:r>
              <a:rPr lang="en-US" sz="2800" dirty="0"/>
              <a:t>8 acres</a:t>
            </a:r>
          </a:p>
        </p:txBody>
      </p:sp>
      <p:pic>
        <p:nvPicPr>
          <p:cNvPr id="6" name="Picture 5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xmlns="" id="{7732941B-E500-124B-A6AF-66341729F7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6824" y="1875736"/>
            <a:ext cx="5139052" cy="4578674"/>
          </a:xfrm>
          <a:prstGeom prst="rect">
            <a:avLst/>
          </a:prstGeom>
        </p:spPr>
      </p:pic>
      <p:sp>
        <p:nvSpPr>
          <p:cNvPr id="10" name="Triangle 9">
            <a:extLst>
              <a:ext uri="{FF2B5EF4-FFF2-40B4-BE49-F238E27FC236}">
                <a16:creationId xmlns:a16="http://schemas.microsoft.com/office/drawing/2014/main" xmlns="" id="{FE58C321-D1C9-3146-9B99-7A9C0F1C88DA}"/>
              </a:ext>
            </a:extLst>
          </p:cNvPr>
          <p:cNvSpPr/>
          <p:nvPr/>
        </p:nvSpPr>
        <p:spPr>
          <a:xfrm rot="16200000">
            <a:off x="7670172" y="3074031"/>
            <a:ext cx="722376" cy="28017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xmlns="" id="{EEB06737-71F0-9D41-8D60-B3910E32FE41}"/>
              </a:ext>
            </a:extLst>
          </p:cNvPr>
          <p:cNvSpPr/>
          <p:nvPr/>
        </p:nvSpPr>
        <p:spPr>
          <a:xfrm rot="16200000">
            <a:off x="7119675" y="3168113"/>
            <a:ext cx="722376" cy="28017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DA2632-0BA9-F246-8865-085B910F80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6955" y="1431437"/>
            <a:ext cx="4294207" cy="2842982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1445B1F-CF76-EF4A-84BA-9508E11086B4}"/>
              </a:ext>
            </a:extLst>
          </p:cNvPr>
          <p:cNvSpPr/>
          <p:nvPr/>
        </p:nvSpPr>
        <p:spPr>
          <a:xfrm>
            <a:off x="5715000" y="2756515"/>
            <a:ext cx="1576390" cy="151790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8B484-AD2F-DE41-B934-32CE723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750AC-C4E2-4E41-AAC2-5A0D77C3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4"/>
            <a:ext cx="10515600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Benefits</a:t>
            </a:r>
          </a:p>
          <a:p>
            <a:r>
              <a:rPr lang="en-US" sz="3600" b="1" dirty="0"/>
              <a:t>Neighborhoods</a:t>
            </a:r>
          </a:p>
          <a:p>
            <a:pPr lvl="1"/>
            <a:r>
              <a:rPr lang="en-US" sz="2800" dirty="0"/>
              <a:t>Once-in-a-lifetime opportunity to shape new green space, park space and recreational programming</a:t>
            </a:r>
          </a:p>
          <a:p>
            <a:pPr lvl="1"/>
            <a:r>
              <a:rPr lang="en-US" sz="2800" dirty="0"/>
              <a:t>200,000 residents live within three miles of the site</a:t>
            </a:r>
          </a:p>
          <a:p>
            <a:pPr lvl="1"/>
            <a:r>
              <a:rPr lang="en-US" sz="2800" dirty="0"/>
              <a:t>Milo Grogan, Weiland Park, Linden, North Columbus, Glen Echo, Indianola Trace, University District, Clintonville and others</a:t>
            </a:r>
            <a:r>
              <a:rPr lang="en-US" dirty="0"/>
              <a:t/>
            </a:r>
            <a:br>
              <a:rPr lang="en-US" dirty="0"/>
            </a:b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5B047D-3C4C-6C44-A865-2F138D70206B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750AC-C4E2-4E41-AAC2-5A0D77C3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4"/>
            <a:ext cx="10515600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Benefits</a:t>
            </a:r>
          </a:p>
          <a:p>
            <a:r>
              <a:rPr lang="en-US" b="1" dirty="0"/>
              <a:t>The City — </a:t>
            </a:r>
            <a:r>
              <a:rPr lang="en-US" dirty="0"/>
              <a:t>Serve as a facility for youth and adult sports and provide more spaces for city-wide sports and recreational programming</a:t>
            </a: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8B484-AD2F-DE41-B934-32CE723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5B047D-3C4C-6C44-A865-2F138D70206B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6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750AC-C4E2-4E41-AAC2-5A0D77C3D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4"/>
            <a:ext cx="10515600" cy="381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Benefits</a:t>
            </a:r>
          </a:p>
          <a:p>
            <a:r>
              <a:rPr lang="en-US" b="1" dirty="0"/>
              <a:t>The Region —</a:t>
            </a:r>
            <a:r>
              <a:rPr lang="en-US" dirty="0"/>
              <a:t> Create a first-in-class, tournament-grade sports and recreation facility to grow Columbus as a destination for regional and state tournaments and events </a:t>
            </a:r>
          </a:p>
          <a:p>
            <a:r>
              <a:rPr lang="en-US" dirty="0"/>
              <a:t>Boosts spending on local hotels, restaurants and other attractions</a:t>
            </a:r>
          </a:p>
          <a:p>
            <a:pPr lvl="1"/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D8B484-AD2F-DE41-B934-32CE723B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 Community Sports Park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5B047D-3C4C-6C44-A865-2F138D70206B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3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Primary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Organized – formal -  sports programs </a:t>
            </a:r>
            <a:endParaRPr lang="en-US" b="1" dirty="0"/>
          </a:p>
          <a:p>
            <a:r>
              <a:rPr lang="en-US" dirty="0"/>
              <a:t>Informal sports and community park space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07E9DA1-B861-924E-A834-40A078A8A822}"/>
              </a:ext>
            </a:extLst>
          </p:cNvPr>
          <p:cNvSpPr/>
          <p:nvPr/>
        </p:nvSpPr>
        <p:spPr>
          <a:xfrm>
            <a:off x="5918200" y="5753100"/>
            <a:ext cx="6134100" cy="977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7EC7F2-9442-9247-8882-20623F06DC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450" y="3105788"/>
            <a:ext cx="3481949" cy="2201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B3A87D-2BED-9743-AE41-0EA3981332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799" y="3105786"/>
            <a:ext cx="3375225" cy="220144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BB91FCD3-F4F8-D245-9A50-D56087E71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6624" y="3105787"/>
            <a:ext cx="3375226" cy="22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52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67A722-4110-5A46-A878-B12C230B44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076" y="3849983"/>
            <a:ext cx="3055745" cy="18610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1987A8-05C4-1844-AE64-673FC0CE1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Organized Sports Program Spaces – </a:t>
            </a:r>
            <a:br>
              <a:rPr lang="en-US" dirty="0"/>
            </a:br>
            <a:r>
              <a:rPr lang="en-US" u="sng" dirty="0"/>
              <a:t>COULD</a:t>
            </a:r>
            <a:r>
              <a:rPr lang="en-US" dirty="0"/>
              <a:t>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5377E2-B427-FD44-9060-2EAA65BDB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/>
              <a:t>Multi-use wood courts </a:t>
            </a:r>
          </a:p>
          <a:p>
            <a:pPr lvl="0"/>
            <a:r>
              <a:rPr lang="en-US" dirty="0"/>
              <a:t>Indoor field space </a:t>
            </a:r>
          </a:p>
          <a:p>
            <a:pPr lvl="0"/>
            <a:r>
              <a:rPr lang="en-US" dirty="0"/>
              <a:t>Meeting rooms, classrooms</a:t>
            </a:r>
          </a:p>
          <a:p>
            <a:pPr lvl="0"/>
            <a:r>
              <a:rPr lang="en-US" dirty="0"/>
              <a:t>Rock climbing wall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5FF291F-85BB-EC4A-8D6C-E2CDE9AB3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5076" y="1804622"/>
            <a:ext cx="3055745" cy="1882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1E5DD9-0F6B-304B-9171-C56F242C89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029" y="1825625"/>
            <a:ext cx="3055745" cy="1861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D6DE62-C034-4F44-A9A3-EA0B004AFF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1030" y="3849984"/>
            <a:ext cx="3055745" cy="186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82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4826</TotalTime>
  <Words>401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1_Custom Design</vt:lpstr>
      <vt:lpstr>2_Custom Design</vt:lpstr>
      <vt:lpstr>Columbus Community  Sports Park </vt:lpstr>
      <vt:lpstr>Columbus Community Sports Park </vt:lpstr>
      <vt:lpstr>Columbus Community Sports Park </vt:lpstr>
      <vt:lpstr>Columbus Community Sports Park </vt:lpstr>
      <vt:lpstr>Columbus Community Sports Park </vt:lpstr>
      <vt:lpstr>Columbus Community Sports Park </vt:lpstr>
      <vt:lpstr>Columbus Community Sports Park </vt:lpstr>
      <vt:lpstr>2 Primary Components</vt:lpstr>
      <vt:lpstr>Organized Sports Program Spaces –  COULD Include</vt:lpstr>
      <vt:lpstr>Organized Sports Program Spaces –  COULD Include</vt:lpstr>
      <vt:lpstr>Informal Sports and Community Park Spaces – COULD Include</vt:lpstr>
      <vt:lpstr>Informal Sports and Community Park Spaces – COULD Include</vt:lpstr>
      <vt:lpstr>Stakeholder Feedback</vt:lpstr>
      <vt:lpstr>Community Feedback on Project Options</vt:lpstr>
      <vt:lpstr>Columbus Community Sports Park </vt:lpstr>
      <vt:lpstr>Columbus Community Sports Park </vt:lpstr>
      <vt:lpstr>Columbus Community Sports Park </vt:lpstr>
      <vt:lpstr>Columbus Community Sports Park </vt:lpstr>
    </vt:vector>
  </TitlesOfParts>
  <Company>American Structurepoint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Hibbard, Tom</dc:creator>
  <cp:lastModifiedBy>Ty Hulbert</cp:lastModifiedBy>
  <cp:revision>162</cp:revision>
  <dcterms:created xsi:type="dcterms:W3CDTF">2020-11-18T14:16:06Z</dcterms:created>
  <dcterms:modified xsi:type="dcterms:W3CDTF">2021-06-02T03:32:13Z</dcterms:modified>
</cp:coreProperties>
</file>